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Lobster"/>
      <p:regular r:id="rId25"/>
    </p:embeddedFont>
    <p:embeddedFont>
      <p:font typeface="Merriweather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87d13e08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87d13e08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7d13e0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7d13e0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87d13e0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87d13e0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mailto:buddhadeb33@gmail.com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ogicalclocks.com/blog/feature-store-the-missing-data-layer-in-ml-pipelines" TargetMode="External"/><Relationship Id="rId4" Type="http://schemas.openxmlformats.org/officeDocument/2006/relationships/hyperlink" Target="https://github.com/umer7/Applied-Text-Mining-in-Python/blob/master/Assignment%2B4.ipynb" TargetMode="External"/><Relationship Id="rId5" Type="http://schemas.openxmlformats.org/officeDocument/2006/relationships/hyperlink" Target="https://laptrinhx.com/introducing-feast-1795152965/" TargetMode="External"/><Relationship Id="rId6" Type="http://schemas.openxmlformats.org/officeDocument/2006/relationships/hyperlink" Target="https://towardsdatascience.com/what-are-feature-stores-and-why-are-they-critical-for-scaling-data-science-3f9156f7ab4" TargetMode="External"/><Relationship Id="rId7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featurestor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28" name="Google Shape;128;p1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/>
          <p:nvPr>
            <p:ph type="title"/>
          </p:nvPr>
        </p:nvSpPr>
        <p:spPr>
          <a:xfrm>
            <a:off x="0" y="489200"/>
            <a:ext cx="9140700" cy="13110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rPr>
              <a:t>Product Research on Feature Store</a:t>
            </a:r>
            <a:endParaRPr b="1" sz="8700">
              <a:solidFill>
                <a:srgbClr val="1D1D1B"/>
              </a:solidFill>
            </a:endParaRPr>
          </a:p>
        </p:txBody>
      </p:sp>
      <p:sp>
        <p:nvSpPr>
          <p:cNvPr id="130" name="Google Shape;130;p13"/>
          <p:cNvSpPr txBox="1"/>
          <p:nvPr>
            <p:ph idx="4294967295" type="subTitle"/>
          </p:nvPr>
        </p:nvSpPr>
        <p:spPr>
          <a:xfrm>
            <a:off x="167725" y="3564100"/>
            <a:ext cx="2655600" cy="1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00"/>
                </a:solidFill>
                <a:latin typeface="Lobster"/>
                <a:ea typeface="Lobster"/>
                <a:cs typeface="Lobster"/>
                <a:sym typeface="Lobster"/>
              </a:rPr>
              <a:t>Buddhadeb Mondal</a:t>
            </a:r>
            <a:endParaRPr sz="1400">
              <a:solidFill>
                <a:srgbClr val="FFFF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00"/>
                </a:solidFill>
                <a:latin typeface="Lobster"/>
                <a:ea typeface="Lobster"/>
                <a:cs typeface="Lobster"/>
                <a:sym typeface="Lobs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buddhadeb33@gmail.com</a:t>
            </a:r>
            <a:endParaRPr sz="1400">
              <a:solidFill>
                <a:srgbClr val="FFFF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FF00"/>
                </a:solidFill>
                <a:latin typeface="Lobster"/>
                <a:ea typeface="Lobster"/>
                <a:cs typeface="Lobster"/>
                <a:sym typeface="Lobster"/>
              </a:rPr>
              <a:t>+91 7501385296</a:t>
            </a:r>
            <a:endParaRPr sz="1400">
              <a:solidFill>
                <a:srgbClr val="FFFF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131" name="Google Shape;131;p1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488775" y="477400"/>
            <a:ext cx="3312525" cy="59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1750" y="2459925"/>
            <a:ext cx="4791875" cy="21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idx="4294967295" type="title"/>
          </p:nvPr>
        </p:nvSpPr>
        <p:spPr>
          <a:xfrm>
            <a:off x="311700" y="461250"/>
            <a:ext cx="3890100" cy="450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Bibliography</a:t>
            </a:r>
            <a:endParaRPr sz="3200"/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➢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https://www.logicalclocks.com/blog/feature-store-the-missing-data-layer-in-ml-pipelines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https://github.com/umer7/Applied-Text-Mining-in-Python/blob/master/Assignment%2B4.ipynb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https://laptrinhx.com/introducing-feast-1795152965/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➢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https://towardsdatascience.com/what-are-feature-stores-and-why-are-they-critical-for-scaling-data-science-3f9156f7ab4</a:t>
            </a:r>
            <a:endParaRPr sz="1200">
              <a:solidFill>
                <a:schemeClr val="accent3"/>
              </a:solidFill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7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/>
              <a:t>THANK YOU !!!</a:t>
            </a:r>
            <a:endParaRPr b="1"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title"/>
          </p:nvPr>
        </p:nvSpPr>
        <p:spPr>
          <a:xfrm>
            <a:off x="819150" y="461250"/>
            <a:ext cx="75057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Feature Store? </a:t>
            </a:r>
            <a:endParaRPr sz="4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311700" y="102032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82829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Feature store is a centralized place for creating , managing and searching for features used in machine learning pipelines.</a:t>
            </a:r>
            <a:endParaRPr sz="1850">
              <a:solidFill>
                <a:srgbClr val="282829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50">
              <a:solidFill>
                <a:srgbClr val="282829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25" y="2124500"/>
            <a:ext cx="5120950" cy="27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265500" y="880550"/>
            <a:ext cx="4045200" cy="3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problems suppose to be solved by feature store</a:t>
            </a:r>
            <a:endParaRPr/>
          </a:p>
        </p:txBody>
      </p:sp>
      <p:sp>
        <p:nvSpPr>
          <p:cNvPr id="146" name="Google Shape;146;p15"/>
          <p:cNvSpPr txBox="1"/>
          <p:nvPr>
            <p:ph idx="2" type="body"/>
          </p:nvPr>
        </p:nvSpPr>
        <p:spPr>
          <a:xfrm>
            <a:off x="4207050" y="223625"/>
            <a:ext cx="4738200" cy="47382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Char char="●"/>
            </a:pPr>
            <a:r>
              <a:rPr b="1" lang="en" sz="2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Robust data transformation and real time feature engineering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Write features once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Monitoring and drift detection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FFFF00"/>
                </a:solidFill>
                <a:latin typeface="Georgia"/>
                <a:ea typeface="Georgia"/>
                <a:cs typeface="Georgia"/>
                <a:sym typeface="Georgia"/>
              </a:rPr>
              <a:t>Better collaboration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Catalog selection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Roboto"/>
              <a:buChar char="●"/>
            </a:pPr>
            <a:r>
              <a:rPr b="1" lang="en" sz="2000">
                <a:solidFill>
                  <a:srgbClr val="FFFF00"/>
                </a:solidFill>
                <a:latin typeface="Georgia"/>
                <a:ea typeface="Georgia"/>
                <a:cs typeface="Georgia"/>
                <a:sym typeface="Georgia"/>
              </a:rPr>
              <a:t>Smooth model deployment in production</a:t>
            </a:r>
            <a:endParaRPr b="1" sz="20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490250" y="526350"/>
            <a:ext cx="8287200" cy="857400"/>
          </a:xfrm>
          <a:prstGeom prst="rect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building blocks of feature Store? </a:t>
            </a:r>
            <a:endParaRPr sz="55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37" y="1491400"/>
            <a:ext cx="7738226" cy="33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603150" y="176925"/>
            <a:ext cx="8370000" cy="6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1D1D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650">
                <a:solidFill>
                  <a:srgbClr val="1D1D1B"/>
                </a:solidFill>
                <a:latin typeface="Roboto"/>
                <a:ea typeface="Roboto"/>
                <a:cs typeface="Roboto"/>
                <a:sym typeface="Roboto"/>
              </a:rPr>
              <a:t>Life Before the Feature Store</a:t>
            </a:r>
            <a:endParaRPr b="1" sz="2650">
              <a:solidFill>
                <a:srgbClr val="1D1D1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0" y="1010425"/>
            <a:ext cx="7126274" cy="385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338688" y="293525"/>
            <a:ext cx="6833700" cy="3915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 machine learning Infrastructure with a feature store</a:t>
            </a:r>
            <a:endParaRPr b="1" sz="5700">
              <a:solidFill>
                <a:srgbClr val="FFFF00"/>
              </a:solidFill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00" y="827700"/>
            <a:ext cx="6728825" cy="40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433275"/>
            <a:ext cx="7505700" cy="736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 flow block diagram for feature Store</a:t>
            </a:r>
            <a:endParaRPr b="1" sz="50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525" y="1170125"/>
            <a:ext cx="61029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419925" y="391350"/>
            <a:ext cx="4306500" cy="712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Features &amp; Capabilities of Feature store</a:t>
            </a:r>
            <a:endParaRPr b="1" sz="5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0"/>
          <p:cNvSpPr txBox="1"/>
          <p:nvPr>
            <p:ph idx="1" type="subTitle"/>
          </p:nvPr>
        </p:nvSpPr>
        <p:spPr>
          <a:xfrm>
            <a:off x="261300" y="1174050"/>
            <a:ext cx="40452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Faster development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Smooth model deployment in production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Increased model accuracy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Better collaboration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Track lineage and address regulatory compliance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Cambria"/>
              <a:buChar char="❏"/>
            </a:pPr>
            <a:r>
              <a:rPr b="1" lang="en" sz="1900">
                <a:solidFill>
                  <a:srgbClr val="292929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Feature store and MLOps</a:t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92929"/>
              </a:solidFill>
              <a:highlight>
                <a:srgbClr val="FFFFFF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100" y="601000"/>
            <a:ext cx="3911299" cy="39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587025"/>
            <a:ext cx="7505700" cy="1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of the largest tech companies that deal extensively with AI </a:t>
            </a: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have built their own feature stores</a:t>
            </a: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(Uber, Twitter, Google, Netflix ,Facebook, Airbnb, etc.). This is a good indication to the rest of the industry of how important it is to use a feature store as a part of an efficient ML pipeline. Given the growing number of AI projects and the complexities associated with bringing these projects to production, the industry needs a way to standardize and automate the core of feature engineering. Therefore, it is fair to assume that the feature store is positioned to be a first level citizen of any machine learning pipeline.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